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aximized">
    <p:restoredLeft sz="15620" autoAdjust="0"/>
    <p:restoredTop sz="72286" autoAdjust="0"/>
  </p:normalViewPr>
  <p:slideViewPr>
    <p:cSldViewPr>
      <p:cViewPr varScale="1">
        <p:scale>
          <a:sx n="66" d="100"/>
          <a:sy n="66" d="100"/>
        </p:scale>
        <p:origin x="-149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 believe a centralized or </a:t>
            </a:r>
            <a:r>
              <a:rPr lang="en-US" u="sng" dirty="0" smtClean="0">
                <a:solidFill>
                  <a:srgbClr val="FFFF00"/>
                </a:solidFill>
              </a:rPr>
              <a:t>decentralized</a:t>
            </a:r>
            <a:r>
              <a:rPr lang="en-US" u="sng" dirty="0" smtClean="0"/>
              <a:t> </a:t>
            </a:r>
            <a:r>
              <a:rPr lang="en-US" dirty="0" smtClean="0"/>
              <a:t>approach would work best for the adoption of the innovation you are proposing to the Board of Directors? </a:t>
            </a:r>
          </a:p>
          <a:p>
            <a:r>
              <a:rPr lang="en-US" dirty="0" smtClean="0"/>
              <a:t>Who will you recommend as key change agents in your organization, and how can the </a:t>
            </a:r>
            <a:r>
              <a:rPr lang="en-US" u="sng" dirty="0" smtClean="0"/>
              <a:t>seven roles of a change agent </a:t>
            </a:r>
            <a:r>
              <a:rPr lang="en-US" dirty="0" smtClean="0"/>
              <a:t>be used in your organization to effect positive social change? </a:t>
            </a:r>
          </a:p>
          <a:p>
            <a:r>
              <a:rPr lang="en-US" dirty="0" smtClean="0"/>
              <a:t>Has the innovation you are proposing to the Board already met critical mass in society? If it has not met critical mass, which of the four strategies for achieving critical mass do you recommend to the Board for your innovation? </a:t>
            </a:r>
          </a:p>
          <a:p>
            <a:r>
              <a:rPr lang="en-US" dirty="0" smtClean="0"/>
              <a:t>------------------------------------------------ Narrative----------</a:t>
            </a:r>
          </a:p>
          <a:p>
            <a:r>
              <a:rPr lang="en-US" dirty="0" smtClean="0"/>
              <a:t>-Let the staff use and become familiar with benefits and try on their own, as results come in more will become interested.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may already be using technology and may help teaching staff grow in understanding.  In the</a:t>
            </a:r>
            <a:r>
              <a:rPr lang="en-US" baseline="0" dirty="0" smtClean="0"/>
              <a:t> age group we serve, 80%+ use the internet and 2% of use is to a wiki!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staff will have another tool to develop critical thinking making our students better for the workforce!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need-students must compete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Information change agent becomes evident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Expertise is developed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Staff attempts-trial and error- adoption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worldwide is increasing, stay current and lead our students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process will reach critical mass and become self sustaining, though not all may join in.  Give them the baton, they will run with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triped Right Arrow 25"/>
          <p:cNvSpPr/>
          <p:nvPr/>
        </p:nvSpPr>
        <p:spPr>
          <a:xfrm rot="1609105">
            <a:off x="2953388" y="3892179"/>
            <a:ext cx="809157" cy="449082"/>
          </a:xfrm>
          <a:prstGeom prst="stripedRightArrow">
            <a:avLst>
              <a:gd name="adj1" fmla="val 26803"/>
              <a:gd name="adj2" fmla="val 47038"/>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0"/>
          </a:gradFill>
          <a:ln>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rot="15704134">
            <a:off x="6321115" y="4773626"/>
            <a:ext cx="1066800" cy="762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Arrow Connector 18"/>
          <p:cNvCxnSpPr/>
          <p:nvPr/>
        </p:nvCxnSpPr>
        <p:spPr>
          <a:xfrm flipV="1">
            <a:off x="4419600" y="3733800"/>
            <a:ext cx="533400" cy="304800"/>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371600"/>
            <a:ext cx="8229600" cy="4754563"/>
          </a:xfrm>
        </p:spPr>
        <p:txBody>
          <a:bodyPr/>
          <a:lstStyle/>
          <a:p>
            <a:pPr>
              <a:buNone/>
            </a:pPr>
            <a:r>
              <a:rPr lang="en-US" dirty="0" smtClean="0"/>
              <a:t>This should not be a top-down directive!</a:t>
            </a:r>
          </a:p>
          <a:p>
            <a:pPr>
              <a:buNone/>
            </a:pPr>
            <a:r>
              <a:rPr lang="en-US" dirty="0" smtClean="0"/>
              <a:t>Support and train, look for leaders in the teaching staff to try it out.</a:t>
            </a:r>
            <a:endParaRPr lang="en-US" dirty="0"/>
          </a:p>
        </p:txBody>
      </p:sp>
      <p:sp>
        <p:nvSpPr>
          <p:cNvPr id="4"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8</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are we to get buy in?</a:t>
            </a:r>
            <a:endParaRPr lang="en-US" i="1" dirty="0">
              <a:effectLst>
                <a:outerShdw blurRad="38100" dist="38100" dir="2700000" algn="tl">
                  <a:srgbClr val="000000">
                    <a:alpha val="43137"/>
                  </a:srgbClr>
                </a:outerShdw>
              </a:effectLst>
            </a:endParaRPr>
          </a:p>
        </p:txBody>
      </p:sp>
      <p:sp>
        <p:nvSpPr>
          <p:cNvPr id="5" name="Oval 4"/>
          <p:cNvSpPr/>
          <p:nvPr/>
        </p:nvSpPr>
        <p:spPr>
          <a:xfrm>
            <a:off x="1981200" y="3124200"/>
            <a:ext cx="1676400" cy="914400"/>
          </a:xfrm>
          <a:prstGeom prst="ellipse">
            <a:avLst/>
          </a:prstGeo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lue Highway D Type" pitchFamily="2" charset="0"/>
              </a:rPr>
              <a:t>Ground level leader</a:t>
            </a:r>
            <a:endParaRPr lang="en-US" dirty="0">
              <a:latin typeface="Blue Highway D Type" pitchFamily="2" charset="0"/>
            </a:endParaRPr>
          </a:p>
        </p:txBody>
      </p:sp>
      <p:sp>
        <p:nvSpPr>
          <p:cNvPr id="6" name="Oval 5"/>
          <p:cNvSpPr/>
          <p:nvPr/>
        </p:nvSpPr>
        <p:spPr>
          <a:xfrm>
            <a:off x="3733800" y="37338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1" name="Rounded Rectangle 10"/>
          <p:cNvSpPr/>
          <p:nvPr/>
        </p:nvSpPr>
        <p:spPr>
          <a:xfrm>
            <a:off x="4953000" y="3048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2" name="Oval 11"/>
          <p:cNvSpPr/>
          <p:nvPr/>
        </p:nvSpPr>
        <p:spPr>
          <a:xfrm>
            <a:off x="2590800" y="48006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4" name="Right Arrow Callout 13"/>
          <p:cNvSpPr/>
          <p:nvPr/>
        </p:nvSpPr>
        <p:spPr>
          <a:xfrm>
            <a:off x="457200" y="3200400"/>
            <a:ext cx="1524000" cy="762000"/>
          </a:xfrm>
          <a:prstGeom prst="rightArrowCallout">
            <a:avLst>
              <a:gd name="adj1" fmla="val 9762"/>
              <a:gd name="adj2" fmla="val 25000"/>
              <a:gd name="adj3" fmla="val 32619"/>
              <a:gd name="adj4" fmla="val 573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 Service/</a:t>
            </a:r>
          </a:p>
          <a:p>
            <a:pPr algn="ctr"/>
            <a:r>
              <a:rPr lang="en-US" sz="1200" dirty="0" smtClean="0"/>
              <a:t>support</a:t>
            </a:r>
            <a:endParaRPr lang="en-US" sz="1200" dirty="0"/>
          </a:p>
        </p:txBody>
      </p:sp>
      <p:sp>
        <p:nvSpPr>
          <p:cNvPr id="15" name="Rounded Rectangle 14"/>
          <p:cNvSpPr/>
          <p:nvPr/>
        </p:nvSpPr>
        <p:spPr>
          <a:xfrm>
            <a:off x="5257800" y="3810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6" name="Rounded Rectangle 15"/>
          <p:cNvSpPr/>
          <p:nvPr/>
        </p:nvSpPr>
        <p:spPr>
          <a:xfrm>
            <a:off x="5943600" y="54864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7" name="Left-Right-Up Arrow 16"/>
          <p:cNvSpPr/>
          <p:nvPr/>
        </p:nvSpPr>
        <p:spPr>
          <a:xfrm>
            <a:off x="3810000" y="4800600"/>
            <a:ext cx="914400" cy="685800"/>
          </a:xfrm>
          <a:prstGeom prst="leftRightUpArrow">
            <a:avLst>
              <a:gd name="adj1" fmla="val 25000"/>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724400" y="4191000"/>
            <a:ext cx="533400" cy="1588"/>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91200" y="5029200"/>
            <a:ext cx="762000" cy="381000"/>
          </a:xfrm>
          <a:prstGeom prst="straightConnector1">
            <a:avLst/>
          </a:prstGeom>
          <a:ln w="25400" cmpd="thickThi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876800" y="47244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pic>
        <p:nvPicPr>
          <p:cNvPr id="28" name="Picture 27" descr="change_model.jpg"/>
          <p:cNvPicPr>
            <a:picLocks noChangeAspect="1"/>
          </p:cNvPicPr>
          <p:nvPr/>
        </p:nvPicPr>
        <p:blipFill>
          <a:blip r:embed="rId3" cstate="print"/>
          <a:stretch>
            <a:fillRect/>
          </a:stretch>
        </p:blipFill>
        <p:spPr>
          <a:xfrm>
            <a:off x="228600" y="0"/>
            <a:ext cx="2903273" cy="2987224"/>
          </a:xfrm>
          <a:prstGeom prst="rect">
            <a:avLst/>
          </a:prstGeom>
        </p:spPr>
      </p:pic>
      <p:pic>
        <p:nvPicPr>
          <p:cNvPr id="1028" name="Picture 4" descr="C:\Users\NJS\AppData\Local\Microsoft\Windows\Temporary Internet Files\Content.IE5\85YY2V5M\MC900288981[1].wmf"/>
          <p:cNvPicPr>
            <a:picLocks noChangeAspect="1" noChangeArrowheads="1"/>
          </p:cNvPicPr>
          <p:nvPr/>
        </p:nvPicPr>
        <p:blipFill>
          <a:blip r:embed="rId4" cstate="print"/>
          <a:srcRect/>
          <a:stretch>
            <a:fillRect/>
          </a:stretch>
        </p:blipFill>
        <p:spPr bwMode="auto">
          <a:xfrm>
            <a:off x="2819400" y="1219200"/>
            <a:ext cx="3043238" cy="1646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39" presetClass="entr" presetSubtype="0" accel="100000" fill="hold"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700"/>
                            </p:stCondLst>
                            <p:childTnLst>
                              <p:par>
                                <p:cTn id="16" presetID="39" presetClass="entr" presetSubtype="0" accel="100000" fill="hold" nodeType="afterEffect">
                                  <p:stCondLst>
                                    <p:cond delay="0"/>
                                  </p:stCondLst>
                                  <p:iterate type="wd">
                                    <p:tmPct val="10000"/>
                                  </p:iterate>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52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5700"/>
                            </p:stCondLst>
                            <p:childTnLst>
                              <p:par>
                                <p:cTn id="27" presetID="53" presetClass="exit" presetSubtype="0" fill="hold" grpId="0" nodeType="afterEffect">
                                  <p:stCondLst>
                                    <p:cond delay="0"/>
                                  </p:stCondLst>
                                  <p:iterate type="wd">
                                    <p:tmPct val="10000"/>
                                  </p:iterate>
                                  <p:childTnLst>
                                    <p:anim calcmode="lin" valueType="num">
                                      <p:cBhvr>
                                        <p:cTn id="28" dur="1000"/>
                                        <p:tgtEl>
                                          <p:spTgt spid="3">
                                            <p:txEl>
                                              <p:pRg st="0" end="0"/>
                                            </p:txEl>
                                          </p:spTgt>
                                        </p:tgtEl>
                                        <p:attrNameLst>
                                          <p:attrName>ppt_w</p:attrName>
                                        </p:attrNameLst>
                                      </p:cBhvr>
                                      <p:tavLst>
                                        <p:tav tm="0">
                                          <p:val>
                                            <p:strVal val="ppt_w"/>
                                          </p:val>
                                        </p:tav>
                                        <p:tav tm="100000">
                                          <p:val>
                                            <p:fltVal val="0"/>
                                          </p:val>
                                        </p:tav>
                                      </p:tavLst>
                                    </p:anim>
                                    <p:anim calcmode="lin" valueType="num">
                                      <p:cBhvr>
                                        <p:cTn id="29" dur="1000"/>
                                        <p:tgtEl>
                                          <p:spTgt spid="3">
                                            <p:txEl>
                                              <p:pRg st="0" end="0"/>
                                            </p:txEl>
                                          </p:spTgt>
                                        </p:tgtEl>
                                        <p:attrNameLst>
                                          <p:attrName>ppt_h</p:attrName>
                                        </p:attrNameLst>
                                      </p:cBhvr>
                                      <p:tavLst>
                                        <p:tav tm="0">
                                          <p:val>
                                            <p:strVal val="ppt_h"/>
                                          </p:val>
                                        </p:tav>
                                        <p:tav tm="100000">
                                          <p:val>
                                            <p:fltVal val="0"/>
                                          </p:val>
                                        </p:tav>
                                      </p:tavLst>
                                    </p:anim>
                                    <p:animEffect transition="out" filter="fade">
                                      <p:cBhvr>
                                        <p:cTn id="30" dur="1000"/>
                                        <p:tgtEl>
                                          <p:spTgt spid="3">
                                            <p:txEl>
                                              <p:pRg st="0" end="0"/>
                                            </p:txEl>
                                          </p:spTgt>
                                        </p:tgtEl>
                                      </p:cBhvr>
                                    </p:animEffect>
                                    <p:set>
                                      <p:cBhvr>
                                        <p:cTn id="31" dur="1" fill="hold">
                                          <p:stCondLst>
                                            <p:cond delay="999"/>
                                          </p:stCondLst>
                                        </p:cTn>
                                        <p:tgtEl>
                                          <p:spTgt spid="3">
                                            <p:txEl>
                                              <p:pRg st="0" end="0"/>
                                            </p:txEl>
                                          </p:spTgt>
                                        </p:tgtEl>
                                        <p:attrNameLst>
                                          <p:attrName>style.visibility</p:attrName>
                                        </p:attrNameLst>
                                      </p:cBhvr>
                                      <p:to>
                                        <p:strVal val="hidden"/>
                                      </p:to>
                                    </p:set>
                                  </p:childTnLst>
                                </p:cTn>
                              </p:par>
                              <p:par>
                                <p:cTn id="32" presetID="31" presetClass="entr" presetSubtype="0" fill="hold" grpId="0" nodeType="withEffect">
                                  <p:stCondLst>
                                    <p:cond delay="0"/>
                                  </p:stCondLst>
                                  <p:iterate type="lt">
                                    <p:tmPct val="5000"/>
                                  </p:iterate>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par>
                                <p:cTn id="38" presetID="22" presetClass="entr" presetSubtype="8" repeatCount="2000" fill="hold" grpId="0" nodeType="withEffect">
                                  <p:stCondLst>
                                    <p:cond delay="50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7500"/>
                            </p:stCondLst>
                            <p:childTnLst>
                              <p:par>
                                <p:cTn id="42" presetID="53" presetClass="exit" presetSubtype="0" fill="hold" grpId="0" nodeType="afterEffect">
                                  <p:stCondLst>
                                    <p:cond delay="0"/>
                                  </p:stCondLst>
                                  <p:iterate type="wd">
                                    <p:tmPct val="5000"/>
                                  </p:iterate>
                                  <p:childTnLst>
                                    <p:anim calcmode="lin" valueType="num">
                                      <p:cBhvr>
                                        <p:cTn id="43" dur="1000"/>
                                        <p:tgtEl>
                                          <p:spTgt spid="3">
                                            <p:txEl>
                                              <p:pRg st="1" end="1"/>
                                            </p:txEl>
                                          </p:spTgt>
                                        </p:tgtEl>
                                        <p:attrNameLst>
                                          <p:attrName>ppt_w</p:attrName>
                                        </p:attrNameLst>
                                      </p:cBhvr>
                                      <p:tavLst>
                                        <p:tav tm="0">
                                          <p:val>
                                            <p:strVal val="ppt_w"/>
                                          </p:val>
                                        </p:tav>
                                        <p:tav tm="100000">
                                          <p:val>
                                            <p:fltVal val="0"/>
                                          </p:val>
                                        </p:tav>
                                      </p:tavLst>
                                    </p:anim>
                                    <p:anim calcmode="lin" valueType="num">
                                      <p:cBhvr>
                                        <p:cTn id="44" dur="1000"/>
                                        <p:tgtEl>
                                          <p:spTgt spid="3">
                                            <p:txEl>
                                              <p:pRg st="1" end="1"/>
                                            </p:txEl>
                                          </p:spTgt>
                                        </p:tgtEl>
                                        <p:attrNameLst>
                                          <p:attrName>ppt_h</p:attrName>
                                        </p:attrNameLst>
                                      </p:cBhvr>
                                      <p:tavLst>
                                        <p:tav tm="0">
                                          <p:val>
                                            <p:strVal val="ppt_h"/>
                                          </p:val>
                                        </p:tav>
                                        <p:tav tm="100000">
                                          <p:val>
                                            <p:fltVal val="0"/>
                                          </p:val>
                                        </p:tav>
                                      </p:tavLst>
                                    </p:anim>
                                    <p:animEffect transition="out" filter="fade">
                                      <p:cBhvr>
                                        <p:cTn id="45" dur="1000"/>
                                        <p:tgtEl>
                                          <p:spTgt spid="3">
                                            <p:txEl>
                                              <p:pRg st="1" end="1"/>
                                            </p:txEl>
                                          </p:spTgt>
                                        </p:tgtEl>
                                      </p:cBhvr>
                                    </p:animEffect>
                                    <p:set>
                                      <p:cBhvr>
                                        <p:cTn id="46" dur="1" fill="hold">
                                          <p:stCondLst>
                                            <p:cond delay="999"/>
                                          </p:stCondLst>
                                        </p:cTn>
                                        <p:tgtEl>
                                          <p:spTgt spid="3">
                                            <p:txEl>
                                              <p:pRg st="1" end="1"/>
                                            </p:txEl>
                                          </p:spTgt>
                                        </p:tgtEl>
                                        <p:attrNameLst>
                                          <p:attrName>style.visibility</p:attrName>
                                        </p:attrNameLst>
                                      </p:cBhvr>
                                      <p:to>
                                        <p:strVal val="hidden"/>
                                      </p:to>
                                    </p:set>
                                  </p:childTnLst>
                                </p:cTn>
                              </p:par>
                              <p:par>
                                <p:cTn id="47" presetID="7"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3000" fill="hold"/>
                                        <p:tgtEl>
                                          <p:spTgt spid="12"/>
                                        </p:tgtEl>
                                        <p:attrNameLst>
                                          <p:attrName>ppt_x</p:attrName>
                                        </p:attrNameLst>
                                      </p:cBhvr>
                                      <p:tavLst>
                                        <p:tav tm="0">
                                          <p:val>
                                            <p:strVal val="#ppt_x"/>
                                          </p:val>
                                        </p:tav>
                                        <p:tav tm="100000">
                                          <p:val>
                                            <p:strVal val="#ppt_x"/>
                                          </p:val>
                                        </p:tav>
                                      </p:tavLst>
                                    </p:anim>
                                    <p:anim calcmode="lin" valueType="num">
                                      <p:cBhvr additive="base">
                                        <p:cTn id="50" dur="3000" fill="hold"/>
                                        <p:tgtEl>
                                          <p:spTgt spid="12"/>
                                        </p:tgtEl>
                                        <p:attrNameLst>
                                          <p:attrName>ppt_y</p:attrName>
                                        </p:attrNameLst>
                                      </p:cBhvr>
                                      <p:tavLst>
                                        <p:tav tm="0">
                                          <p:val>
                                            <p:strVal val="1+#ppt_h/2"/>
                                          </p:val>
                                        </p:tav>
                                        <p:tav tm="100000">
                                          <p:val>
                                            <p:strVal val="#ppt_y"/>
                                          </p:val>
                                        </p:tav>
                                      </p:tavLst>
                                    </p:anim>
                                  </p:childTnLst>
                                </p:cTn>
                              </p:par>
                              <p:par>
                                <p:cTn id="51" presetID="7" presetClass="entr" presetSubtype="4"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ppt_x"/>
                                          </p:val>
                                        </p:tav>
                                        <p:tav tm="100000">
                                          <p:val>
                                            <p:strVal val="#ppt_x"/>
                                          </p:val>
                                        </p:tav>
                                      </p:tavLst>
                                    </p:anim>
                                    <p:anim calcmode="lin" valueType="num">
                                      <p:cBhvr additive="base">
                                        <p:cTn id="54" dur="1000" fill="hold"/>
                                        <p:tgtEl>
                                          <p:spTgt spid="6"/>
                                        </p:tgtEl>
                                        <p:attrNameLst>
                                          <p:attrName>ppt_y</p:attrName>
                                        </p:attrNameLst>
                                      </p:cBhvr>
                                      <p:tavLst>
                                        <p:tav tm="0">
                                          <p:val>
                                            <p:strVal val="1+#ppt_h/2"/>
                                          </p:val>
                                        </p:tav>
                                        <p:tav tm="100000">
                                          <p:val>
                                            <p:strVal val="#ppt_y"/>
                                          </p:val>
                                        </p:tav>
                                      </p:tavLst>
                                    </p:anim>
                                  </p:childTnLst>
                                </p:cTn>
                              </p:par>
                              <p:par>
                                <p:cTn id="55" presetID="7"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000" fill="hold"/>
                                        <p:tgtEl>
                                          <p:spTgt spid="13"/>
                                        </p:tgtEl>
                                        <p:attrNameLst>
                                          <p:attrName>ppt_x</p:attrName>
                                        </p:attrNameLst>
                                      </p:cBhvr>
                                      <p:tavLst>
                                        <p:tav tm="0">
                                          <p:val>
                                            <p:strVal val="#ppt_x"/>
                                          </p:val>
                                        </p:tav>
                                        <p:tav tm="100000">
                                          <p:val>
                                            <p:strVal val="#ppt_x"/>
                                          </p:val>
                                        </p:tav>
                                      </p:tavLst>
                                    </p:anim>
                                    <p:anim calcmode="lin" valueType="num">
                                      <p:cBhvr additive="base">
                                        <p:cTn id="58" dur="20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10500"/>
                            </p:stCondLst>
                            <p:childTnLst>
                              <p:par>
                                <p:cTn id="60" presetID="14" presetClass="entr" presetSubtype="1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randombar(horizontal)">
                                      <p:cBhvr>
                                        <p:cTn id="62" dur="500"/>
                                        <p:tgtEl>
                                          <p:spTgt spid="17"/>
                                        </p:tgtEl>
                                      </p:cBhvr>
                                    </p:animEffect>
                                  </p:childTnLst>
                                </p:cTn>
                              </p:par>
                            </p:childTnLst>
                          </p:cTn>
                        </p:par>
                        <p:par>
                          <p:cTn id="63" fill="hold">
                            <p:stCondLst>
                              <p:cond delay="11000"/>
                            </p:stCondLst>
                            <p:childTnLst>
                              <p:par>
                                <p:cTn id="64" presetID="22" presetClass="entr" presetSubtype="8"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11500"/>
                            </p:stCondLst>
                            <p:childTnLst>
                              <p:par>
                                <p:cTn id="68" presetID="22" presetClass="entr" presetSubtype="8" fill="hold"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12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style.rotation</p:attrName>
                                        </p:attrNameLst>
                                      </p:cBhvr>
                                      <p:tavLst>
                                        <p:tav tm="0">
                                          <p:val>
                                            <p:fltVal val="90"/>
                                          </p:val>
                                        </p:tav>
                                        <p:tav tm="100000">
                                          <p:val>
                                            <p:fltVal val="0"/>
                                          </p:val>
                                        </p:tav>
                                      </p:tavLst>
                                    </p:anim>
                                    <p:animEffect transition="in" filter="fade">
                                      <p:cBhvr>
                                        <p:cTn id="80" dur="1000"/>
                                        <p:tgtEl>
                                          <p:spTgt spid="16"/>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p:cTn id="83" dur="1000" fill="hold"/>
                                        <p:tgtEl>
                                          <p:spTgt spid="15"/>
                                        </p:tgtEl>
                                        <p:attrNameLst>
                                          <p:attrName>ppt_w</p:attrName>
                                        </p:attrNameLst>
                                      </p:cBhvr>
                                      <p:tavLst>
                                        <p:tav tm="0">
                                          <p:val>
                                            <p:fltVal val="0"/>
                                          </p:val>
                                        </p:tav>
                                        <p:tav tm="100000">
                                          <p:val>
                                            <p:strVal val="#ppt_w"/>
                                          </p:val>
                                        </p:tav>
                                      </p:tavLst>
                                    </p:anim>
                                    <p:anim calcmode="lin" valueType="num">
                                      <p:cBhvr>
                                        <p:cTn id="84" dur="1000" fill="hold"/>
                                        <p:tgtEl>
                                          <p:spTgt spid="15"/>
                                        </p:tgtEl>
                                        <p:attrNameLst>
                                          <p:attrName>ppt_h</p:attrName>
                                        </p:attrNameLst>
                                      </p:cBhvr>
                                      <p:tavLst>
                                        <p:tav tm="0">
                                          <p:val>
                                            <p:fltVal val="0"/>
                                          </p:val>
                                        </p:tav>
                                        <p:tav tm="100000">
                                          <p:val>
                                            <p:strVal val="#ppt_h"/>
                                          </p:val>
                                        </p:tav>
                                      </p:tavLst>
                                    </p:anim>
                                    <p:anim calcmode="lin" valueType="num">
                                      <p:cBhvr>
                                        <p:cTn id="85" dur="1000" fill="hold"/>
                                        <p:tgtEl>
                                          <p:spTgt spid="15"/>
                                        </p:tgtEl>
                                        <p:attrNameLst>
                                          <p:attrName>style.rotation</p:attrName>
                                        </p:attrNameLst>
                                      </p:cBhvr>
                                      <p:tavLst>
                                        <p:tav tm="0">
                                          <p:val>
                                            <p:fltVal val="90"/>
                                          </p:val>
                                        </p:tav>
                                        <p:tav tm="100000">
                                          <p:val>
                                            <p:fltVal val="0"/>
                                          </p:val>
                                        </p:tav>
                                      </p:tavLst>
                                    </p:anim>
                                    <p:animEffect transition="in" filter="fade">
                                      <p:cBhvr>
                                        <p:cTn id="86" dur="1000"/>
                                        <p:tgtEl>
                                          <p:spTgt spid="15"/>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1000" fill="hold"/>
                                        <p:tgtEl>
                                          <p:spTgt spid="11"/>
                                        </p:tgtEl>
                                        <p:attrNameLst>
                                          <p:attrName>ppt_w</p:attrName>
                                        </p:attrNameLst>
                                      </p:cBhvr>
                                      <p:tavLst>
                                        <p:tav tm="0">
                                          <p:val>
                                            <p:fltVal val="0"/>
                                          </p:val>
                                        </p:tav>
                                        <p:tav tm="100000">
                                          <p:val>
                                            <p:strVal val="#ppt_w"/>
                                          </p:val>
                                        </p:tav>
                                      </p:tavLst>
                                    </p:anim>
                                    <p:anim calcmode="lin" valueType="num">
                                      <p:cBhvr>
                                        <p:cTn id="90" dur="1000" fill="hold"/>
                                        <p:tgtEl>
                                          <p:spTgt spid="11"/>
                                        </p:tgtEl>
                                        <p:attrNameLst>
                                          <p:attrName>ppt_h</p:attrName>
                                        </p:attrNameLst>
                                      </p:cBhvr>
                                      <p:tavLst>
                                        <p:tav tm="0">
                                          <p:val>
                                            <p:fltVal val="0"/>
                                          </p:val>
                                        </p:tav>
                                        <p:tav tm="100000">
                                          <p:val>
                                            <p:strVal val="#ppt_h"/>
                                          </p:val>
                                        </p:tav>
                                      </p:tavLst>
                                    </p:anim>
                                    <p:anim calcmode="lin" valueType="num">
                                      <p:cBhvr>
                                        <p:cTn id="91" dur="1000" fill="hold"/>
                                        <p:tgtEl>
                                          <p:spTgt spid="11"/>
                                        </p:tgtEl>
                                        <p:attrNameLst>
                                          <p:attrName>style.rotation</p:attrName>
                                        </p:attrNameLst>
                                      </p:cBhvr>
                                      <p:tavLst>
                                        <p:tav tm="0">
                                          <p:val>
                                            <p:fltVal val="90"/>
                                          </p:val>
                                        </p:tav>
                                        <p:tav tm="100000">
                                          <p:val>
                                            <p:fltVal val="0"/>
                                          </p:val>
                                        </p:tav>
                                      </p:tavLst>
                                    </p:anim>
                                    <p:animEffect transition="in" filter="fade">
                                      <p:cBhvr>
                                        <p:cTn id="92" dur="1000"/>
                                        <p:tgtEl>
                                          <p:spTgt spid="11"/>
                                        </p:tgtEl>
                                      </p:cBhvr>
                                    </p:animEffect>
                                  </p:childTnLst>
                                </p:cTn>
                              </p:par>
                            </p:childTnLst>
                          </p:cTn>
                        </p:par>
                        <p:par>
                          <p:cTn id="93" fill="hold">
                            <p:stCondLst>
                              <p:cond delay="13000"/>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500"/>
                                        <p:tgtEl>
                                          <p:spTgt spid="27"/>
                                        </p:tgtEl>
                                      </p:cBhvr>
                                    </p:animEffect>
                                  </p:childTnLst>
                                </p:cTn>
                              </p:par>
                            </p:childTnLst>
                          </p:cTn>
                        </p:par>
                        <p:par>
                          <p:cTn id="97" fill="hold">
                            <p:stCondLst>
                              <p:cond delay="13500"/>
                            </p:stCondLst>
                            <p:childTnLst>
                              <p:par>
                                <p:cTn id="98" presetID="53" presetClass="exit" presetSubtype="0" fill="hold" grpId="1" nodeType="afterEffect">
                                  <p:stCondLst>
                                    <p:cond delay="0"/>
                                  </p:stCondLst>
                                  <p:childTnLst>
                                    <p:anim calcmode="lin" valueType="num">
                                      <p:cBhvr>
                                        <p:cTn id="99" dur="500"/>
                                        <p:tgtEl>
                                          <p:spTgt spid="4"/>
                                        </p:tgtEl>
                                        <p:attrNameLst>
                                          <p:attrName>ppt_w</p:attrName>
                                        </p:attrNameLst>
                                      </p:cBhvr>
                                      <p:tavLst>
                                        <p:tav tm="0">
                                          <p:val>
                                            <p:strVal val="ppt_w"/>
                                          </p:val>
                                        </p:tav>
                                        <p:tav tm="100000">
                                          <p:val>
                                            <p:fltVal val="0"/>
                                          </p:val>
                                        </p:tav>
                                      </p:tavLst>
                                    </p:anim>
                                    <p:anim calcmode="lin" valueType="num">
                                      <p:cBhvr>
                                        <p:cTn id="100" dur="500"/>
                                        <p:tgtEl>
                                          <p:spTgt spid="4"/>
                                        </p:tgtEl>
                                        <p:attrNameLst>
                                          <p:attrName>ppt_h</p:attrName>
                                        </p:attrNameLst>
                                      </p:cBhvr>
                                      <p:tavLst>
                                        <p:tav tm="0">
                                          <p:val>
                                            <p:strVal val="ppt_h"/>
                                          </p:val>
                                        </p:tav>
                                        <p:tav tm="100000">
                                          <p:val>
                                            <p:fltVal val="0"/>
                                          </p:val>
                                        </p:tav>
                                      </p:tavLst>
                                    </p:anim>
                                    <p:animEffect transition="out" filter="fade">
                                      <p:cBhvr>
                                        <p:cTn id="101" dur="500"/>
                                        <p:tgtEl>
                                          <p:spTgt spid="4"/>
                                        </p:tgtEl>
                                      </p:cBhvr>
                                    </p:animEffect>
                                    <p:set>
                                      <p:cBhvr>
                                        <p:cTn id="102" dur="1" fill="hold">
                                          <p:stCondLst>
                                            <p:cond delay="499"/>
                                          </p:stCondLst>
                                        </p:cTn>
                                        <p:tgtEl>
                                          <p:spTgt spid="4"/>
                                        </p:tgtEl>
                                        <p:attrNameLst>
                                          <p:attrName>style.visibility</p:attrName>
                                        </p:attrNameLst>
                                      </p:cBhvr>
                                      <p:to>
                                        <p:strVal val="hidden"/>
                                      </p:to>
                                    </p:set>
                                  </p:childTnLst>
                                </p:cTn>
                              </p:par>
                            </p:childTnLst>
                          </p:cTn>
                        </p:par>
                        <p:par>
                          <p:cTn id="103" fill="hold">
                            <p:stCondLst>
                              <p:cond delay="14000"/>
                            </p:stCondLst>
                            <p:childTnLst>
                              <p:par>
                                <p:cTn id="104" presetID="10" presetClass="entr" presetSubtype="0"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2000"/>
                                        <p:tgtEl>
                                          <p:spTgt spid="28"/>
                                        </p:tgtEl>
                                      </p:cBhvr>
                                    </p:animEffect>
                                  </p:childTnLst>
                                </p:cTn>
                              </p:par>
                            </p:childTnLst>
                          </p:cTn>
                        </p:par>
                        <p:par>
                          <p:cTn id="107" fill="hold">
                            <p:stCondLst>
                              <p:cond delay="16000"/>
                            </p:stCondLst>
                            <p:childTnLst>
                              <p:par>
                                <p:cTn id="108" presetID="2" presetClass="entr" presetSubtype="8" fill="hold" nodeType="afterEffect">
                                  <p:stCondLst>
                                    <p:cond delay="0"/>
                                  </p:stCondLst>
                                  <p:childTnLst>
                                    <p:set>
                                      <p:cBhvr>
                                        <p:cTn id="109" dur="1" fill="hold">
                                          <p:stCondLst>
                                            <p:cond delay="0"/>
                                          </p:stCondLst>
                                        </p:cTn>
                                        <p:tgtEl>
                                          <p:spTgt spid="1028"/>
                                        </p:tgtEl>
                                        <p:attrNameLst>
                                          <p:attrName>style.visibility</p:attrName>
                                        </p:attrNameLst>
                                      </p:cBhvr>
                                      <p:to>
                                        <p:strVal val="visible"/>
                                      </p:to>
                                    </p:set>
                                    <p:anim calcmode="lin" valueType="num">
                                      <p:cBhvr additive="base">
                                        <p:cTn id="110" dur="3000" fill="hold"/>
                                        <p:tgtEl>
                                          <p:spTgt spid="1028"/>
                                        </p:tgtEl>
                                        <p:attrNameLst>
                                          <p:attrName>ppt_x</p:attrName>
                                        </p:attrNameLst>
                                      </p:cBhvr>
                                      <p:tavLst>
                                        <p:tav tm="0">
                                          <p:val>
                                            <p:strVal val="0-#ppt_w/2"/>
                                          </p:val>
                                        </p:tav>
                                        <p:tav tm="100000">
                                          <p:val>
                                            <p:strVal val="#ppt_x"/>
                                          </p:val>
                                        </p:tav>
                                      </p:tavLst>
                                    </p:anim>
                                    <p:anim calcmode="lin" valueType="num">
                                      <p:cBhvr additive="base">
                                        <p:cTn id="111" dur="3000" fill="hold"/>
                                        <p:tgtEl>
                                          <p:spTgt spid="1028"/>
                                        </p:tgtEl>
                                        <p:attrNameLst>
                                          <p:attrName>ppt_y</p:attrName>
                                        </p:attrNameLst>
                                      </p:cBhvr>
                                      <p:tavLst>
                                        <p:tav tm="0">
                                          <p:val>
                                            <p:strVal val="#ppt_y"/>
                                          </p:val>
                                        </p:tav>
                                        <p:tav tm="100000">
                                          <p:val>
                                            <p:strVal val="#ppt_y"/>
                                          </p:val>
                                        </p:tav>
                                      </p:tavLst>
                                    </p:anim>
                                  </p:childTnLst>
                                </p:cTn>
                              </p:par>
                            </p:childTnLst>
                          </p:cTn>
                        </p:par>
                        <p:par>
                          <p:cTn id="112" fill="hold">
                            <p:stCondLst>
                              <p:cond delay="19000"/>
                            </p:stCondLst>
                            <p:childTnLst>
                              <p:par>
                                <p:cTn id="113" presetID="2" presetClass="exit" presetSubtype="3" fill="hold" nodeType="afterEffect">
                                  <p:stCondLst>
                                    <p:cond delay="500"/>
                                  </p:stCondLst>
                                  <p:childTnLst>
                                    <p:anim calcmode="lin" valueType="num">
                                      <p:cBhvr additive="base">
                                        <p:cTn id="114" dur="2000"/>
                                        <p:tgtEl>
                                          <p:spTgt spid="1028"/>
                                        </p:tgtEl>
                                        <p:attrNameLst>
                                          <p:attrName>ppt_x</p:attrName>
                                        </p:attrNameLst>
                                      </p:cBhvr>
                                      <p:tavLst>
                                        <p:tav tm="0">
                                          <p:val>
                                            <p:strVal val="ppt_x"/>
                                          </p:val>
                                        </p:tav>
                                        <p:tav tm="100000">
                                          <p:val>
                                            <p:strVal val="1+ppt_w/2"/>
                                          </p:val>
                                        </p:tav>
                                      </p:tavLst>
                                    </p:anim>
                                    <p:anim calcmode="lin" valueType="num">
                                      <p:cBhvr additive="base">
                                        <p:cTn id="115" dur="2000"/>
                                        <p:tgtEl>
                                          <p:spTgt spid="1028"/>
                                        </p:tgtEl>
                                        <p:attrNameLst>
                                          <p:attrName>ppt_y</p:attrName>
                                        </p:attrNameLst>
                                      </p:cBhvr>
                                      <p:tavLst>
                                        <p:tav tm="0">
                                          <p:val>
                                            <p:strVal val="ppt_y"/>
                                          </p:val>
                                        </p:tav>
                                        <p:tav tm="100000">
                                          <p:val>
                                            <p:strVal val="0-ppt_h/2"/>
                                          </p:val>
                                        </p:tav>
                                      </p:tavLst>
                                    </p:anim>
                                    <p:set>
                                      <p:cBhvr>
                                        <p:cTn id="1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 grpId="0" uiExpand="1" build="p"/>
      <p:bldP spid="4" grpId="0"/>
      <p:bldP spid="4" grpId="1"/>
      <p:bldP spid="5" grpId="0" animBg="1"/>
      <p:bldP spid="6" grpId="0" animBg="1"/>
      <p:bldP spid="11" grpId="0" animBg="1"/>
      <p:bldP spid="12" grpId="0" animBg="1"/>
      <p:bldP spid="14" grpId="0" animBg="1"/>
      <p:bldP spid="15" grpId="0" animBg="1"/>
      <p:bldP spid="16" grpId="0" animBg="1"/>
      <p:bldP spid="17"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1311</TotalTime>
  <Words>289</Words>
  <Application>Microsoft Office PowerPoint</Application>
  <PresentationFormat>On-screen Show (4:3)</PresentationFormat>
  <Paragraphs>26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Story Board Slide 8 How  are we to get buy 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147</cp:revision>
  <dcterms:created xsi:type="dcterms:W3CDTF">2010-04-01T16:14:28Z</dcterms:created>
  <dcterms:modified xsi:type="dcterms:W3CDTF">2010-04-30T15:39:18Z</dcterms:modified>
</cp:coreProperties>
</file>